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7" r:id="rId4"/>
    <p:sldId id="306" r:id="rId5"/>
    <p:sldId id="299" r:id="rId6"/>
    <p:sldId id="308" r:id="rId7"/>
    <p:sldId id="307" r:id="rId8"/>
    <p:sldId id="300" r:id="rId9"/>
    <p:sldId id="301" r:id="rId10"/>
    <p:sldId id="302" r:id="rId11"/>
    <p:sldId id="303" r:id="rId12"/>
    <p:sldId id="304" r:id="rId13"/>
    <p:sldId id="298" r:id="rId14"/>
    <p:sldId id="305" r:id="rId15"/>
    <p:sldId id="283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5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33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26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70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70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2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79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76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03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90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9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67E48-013A-48CD-820C-96997DEF8DA7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5B1F-A89A-4B2C-A227-6C76BE52B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190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FORMAZIONE DOCENTI I.C. FANCIULLI</a:t>
            </a:r>
            <a:r>
              <a:rPr lang="it-IT" sz="28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sz="28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sz="40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ALLENA-MENTI: LA SCUOLA COME PALESTRA PER IL FUTURO</a:t>
            </a:r>
            <a:r>
              <a:rPr lang="it-IT" sz="40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sz="40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it-IT" sz="4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3347864" y="162124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450049" y="173096"/>
            <a:ext cx="1346087" cy="900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56" y="2780928"/>
            <a:ext cx="4944089" cy="2952328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439652" y="5733256"/>
            <a:ext cx="62646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cura di</a:t>
            </a:r>
            <a:br>
              <a:rPr 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Dott.ssa Susanna Biancifiori</a:t>
            </a:r>
            <a:br>
              <a:rPr 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Sociologa, Teen Coach Umanista</a:t>
            </a:r>
          </a:p>
          <a:p>
            <a:pPr algn="ctr"/>
            <a:r>
              <a:rPr 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Membro A.I.C.P. Associazione Italiana Coach Professionisti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23060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POTENZIALITÀ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4000" dirty="0" smtClean="0">
                <a:latin typeface="Arial Narrow" panose="020B0606020202030204" pitchFamily="34" charset="0"/>
              </a:rPr>
              <a:t>VIRTÙ DELL’</a:t>
            </a:r>
            <a:r>
              <a:rPr lang="it-IT" sz="4000" b="1" dirty="0" smtClean="0">
                <a:latin typeface="Arial Narrow" panose="020B0606020202030204" pitchFamily="34" charset="0"/>
              </a:rPr>
              <a:t>UMANITÀ</a:t>
            </a:r>
          </a:p>
          <a:p>
            <a:pPr marL="0" lvl="0" indent="0" algn="ctr">
              <a:buNone/>
            </a:pPr>
            <a:endParaRPr lang="it-IT" sz="40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Amore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Gentilezza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Intelligenza sociale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POTENZIALITÀ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4000" dirty="0" smtClean="0">
                <a:latin typeface="Arial Narrow" panose="020B0606020202030204" pitchFamily="34" charset="0"/>
              </a:rPr>
              <a:t>VIRTÙ DELLA </a:t>
            </a:r>
            <a:r>
              <a:rPr lang="it-IT" sz="4000" b="1" dirty="0" smtClean="0">
                <a:latin typeface="Arial Narrow" panose="020B0606020202030204" pitchFamily="34" charset="0"/>
              </a:rPr>
              <a:t>TEMPERANZA</a:t>
            </a:r>
          </a:p>
          <a:p>
            <a:pPr marL="0" lvl="0" indent="0" algn="ctr">
              <a:buNone/>
            </a:pPr>
            <a:endParaRPr lang="it-IT" sz="40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Perdono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Umiltà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Prudenza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Autoregolazione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POTENZIALITÀ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it-IT" sz="4000" dirty="0" smtClean="0">
                <a:latin typeface="Arial Narrow" panose="020B0606020202030204" pitchFamily="34" charset="0"/>
              </a:rPr>
              <a:t>VIRTÙ DELLA </a:t>
            </a:r>
            <a:r>
              <a:rPr lang="it-IT" sz="4000" b="1" dirty="0" smtClean="0">
                <a:latin typeface="Arial Narrow" panose="020B0606020202030204" pitchFamily="34" charset="0"/>
              </a:rPr>
              <a:t>TRASCENDENZA</a:t>
            </a:r>
          </a:p>
          <a:p>
            <a:pPr marL="0" indent="0" algn="ctr">
              <a:buNone/>
            </a:pPr>
            <a:endParaRPr lang="it-IT" sz="40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Apprezzamento della bellezza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Gratitudine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Speranza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Umorismo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Spiritualità</a:t>
            </a:r>
            <a:endParaRPr lang="it-IT" sz="4000" b="1" dirty="0">
              <a:latin typeface="Arial Narrow" panose="020B0606020202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INTELLIGENZE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Intelligenza</a:t>
            </a:r>
            <a:r>
              <a:rPr lang="it-IT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 linguistica 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(linguaggio)</a:t>
            </a:r>
            <a:endParaRPr lang="it-IT" sz="2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Intelligenz</a:t>
            </a:r>
            <a:r>
              <a:rPr lang="it-IT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a logico-matematica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 (logica e matematica)</a:t>
            </a:r>
            <a:endParaRPr lang="it-IT" sz="2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Intelligenza</a:t>
            </a:r>
            <a:r>
              <a:rPr lang="it-IT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 musicale 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(musica)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Intelligenza</a:t>
            </a:r>
            <a:r>
              <a:rPr lang="it-IT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 spaziale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 (arte, attività di costruzione, geografia)</a:t>
            </a:r>
            <a:endParaRPr lang="it-IT" sz="2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Intelligenza</a:t>
            </a:r>
            <a:r>
              <a:rPr lang="it-IT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 corporeo cinestetica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 (movimento e sport)</a:t>
            </a:r>
            <a:endParaRPr lang="it-IT" sz="2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Intelligenza</a:t>
            </a:r>
            <a:r>
              <a:rPr lang="it-IT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 intrapersonale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 (conoscenza delle proprie abilità, dei propri gusti, dei propri interessi)</a:t>
            </a:r>
            <a:endParaRPr lang="it-IT" sz="2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Intelligenza</a:t>
            </a:r>
            <a:r>
              <a:rPr lang="it-IT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 interpersonale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 (interazione e conoscenza con gli altri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)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intelligenza</a:t>
            </a:r>
            <a:r>
              <a:rPr lang="it-IT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naturalistica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(osservazione e previsione)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Intelligenza </a:t>
            </a:r>
            <a:r>
              <a:rPr lang="it-IT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esistenziale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(porsi grandi interrogativi)</a:t>
            </a:r>
            <a:endParaRPr lang="it-IT" sz="28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 SISTEMI SIMBOLICI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SCIENZA E TECNICA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DELL’AMMINISTRAZIONE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SCIENZA E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ARTE DELLA GASTRONOMIA</a:t>
            </a:r>
            <a:endParaRPr lang="it-IT" sz="2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SCIENZA E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TECNICA DELLA COMUNICAZIONE</a:t>
            </a:r>
            <a:endParaRPr lang="it-IT" sz="28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ARTE E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SCIENZA DEL 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BELLO E DEL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SUBLIME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SCIENZA E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FILISOFIA DELLA NATURA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SCIENZA E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TECNICHE TERAPEUTICHE </a:t>
            </a: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E DELLA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DIFESA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SCIENZA E ARTE DELL’ELEVAZIONE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SPIRITUALE</a:t>
            </a:r>
          </a:p>
          <a:p>
            <a:pPr marL="742950" lvl="0" indent="-742950">
              <a:buFont typeface="+mj-lt"/>
              <a:buAutoNum type="arabicPeriod"/>
            </a:pPr>
            <a:r>
              <a:rPr lang="it-IT" sz="2800" dirty="0">
                <a:solidFill>
                  <a:prstClr val="white"/>
                </a:solidFill>
                <a:latin typeface="Arial Narrow" panose="020B0606020202030204" pitchFamily="34" charset="0"/>
              </a:rPr>
              <a:t>SCIENZA E </a:t>
            </a:r>
            <a:r>
              <a:rPr lang="it-IT" sz="28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TECNICA DELLA MECCANICA</a:t>
            </a:r>
          </a:p>
        </p:txBody>
      </p:sp>
    </p:spTree>
    <p:extLst>
      <p:ext uri="{BB962C8B-B14F-4D97-AF65-F5344CB8AC3E}">
        <p14:creationId xmlns:p14="http://schemas.microsoft.com/office/powerpoint/2010/main" val="26211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WORKOUT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08" y="1788840"/>
            <a:ext cx="8856984" cy="506916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dirty="0" smtClean="0">
                <a:latin typeface="Arial Narrow" panose="020B0606020202030204" pitchFamily="34" charset="0"/>
              </a:rPr>
              <a:t>ALLENIAMO LE </a:t>
            </a:r>
            <a:r>
              <a:rPr lang="it-IT" dirty="0" smtClean="0">
                <a:latin typeface="Arial Narrow" panose="020B0606020202030204" pitchFamily="34" charset="0"/>
              </a:rPr>
              <a:t>INTELLIGENZE</a:t>
            </a:r>
            <a:endParaRPr lang="it-IT" dirty="0" smtClean="0">
              <a:latin typeface="Arial Narrow" panose="020B0606020202030204" pitchFamily="34" charset="0"/>
            </a:endParaRPr>
          </a:p>
          <a:p>
            <a:pPr marL="0" lvl="0" indent="0" algn="ctr">
              <a:buNone/>
            </a:pPr>
            <a:endParaRPr lang="it-IT" sz="42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0" lvl="0" indent="0" algn="ctr">
              <a:buNone/>
            </a:pPr>
            <a:r>
              <a:rPr lang="it-IT" sz="60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Come promuovere </a:t>
            </a:r>
            <a:r>
              <a:rPr lang="it-IT" sz="60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l’autoefficacia e l’autostima</a:t>
            </a:r>
          </a:p>
          <a:p>
            <a:pPr marL="0" lvl="0" indent="0" algn="ctr">
              <a:buNone/>
            </a:pPr>
            <a:r>
              <a:rPr lang="it-IT" sz="60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</a:t>
            </a:r>
            <a:r>
              <a:rPr lang="it-IT" sz="60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egli allievi ?</a:t>
            </a:r>
            <a:endParaRPr lang="it-IT" sz="60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7978441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Grazie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635646"/>
            <a:ext cx="9144000" cy="3586708"/>
          </a:xfrm>
        </p:spPr>
        <p:txBody>
          <a:bodyPr>
            <a:noAutofit/>
          </a:bodyPr>
          <a:lstStyle/>
          <a:p>
            <a:r>
              <a:rPr lang="it-IT" sz="3000" dirty="0" smtClean="0">
                <a:solidFill>
                  <a:schemeClr val="bg1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 FUTURO TRA IDENTITÀ E SPERANZA:</a:t>
            </a:r>
            <a:br>
              <a:rPr lang="it-IT" sz="3000" dirty="0" smtClean="0">
                <a:solidFill>
                  <a:schemeClr val="bg1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sz="3000" dirty="0" smtClean="0">
                <a:solidFill>
                  <a:schemeClr val="bg1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COME INCORAGGIARE GLI STUDENTI ALLA SCOPERTA DEL PROPRIO PROGETTO DI VITA CON IL METODO DI ORIENTAMENTO VOCAZIONALE</a:t>
            </a:r>
            <a:endParaRPr lang="it-IT" sz="3000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METODO DI ORIENTAMENTO VOCAZIONALE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4800" dirty="0">
                <a:latin typeface="Arial Narrow" panose="020B0606020202030204" pitchFamily="34" charset="0"/>
              </a:rPr>
              <a:t>È</a:t>
            </a:r>
            <a:r>
              <a:rPr lang="it-IT" sz="4800" dirty="0" smtClean="0">
                <a:latin typeface="Arial Narrow" panose="020B0606020202030204" pitchFamily="34" charset="0"/>
              </a:rPr>
              <a:t> </a:t>
            </a:r>
            <a:r>
              <a:rPr lang="it-IT" sz="4800" dirty="0">
                <a:latin typeface="Arial Narrow" panose="020B0606020202030204" pitchFamily="34" charset="0"/>
              </a:rPr>
              <a:t>un </a:t>
            </a:r>
            <a:r>
              <a:rPr lang="it-IT" sz="4800" dirty="0" smtClean="0">
                <a:latin typeface="Arial Narrow" panose="020B0606020202030204" pitchFamily="34" charset="0"/>
              </a:rPr>
              <a:t>approccio </a:t>
            </a:r>
            <a:r>
              <a:rPr lang="it-IT" sz="4800" dirty="0">
                <a:latin typeface="Arial Narrow" panose="020B0606020202030204" pitchFamily="34" charset="0"/>
              </a:rPr>
              <a:t>educativo fondato sul Coaching Umanistico </a:t>
            </a:r>
            <a:r>
              <a:rPr lang="it-IT" sz="4800" dirty="0" smtClean="0">
                <a:latin typeface="Arial Narrow" panose="020B0606020202030204" pitchFamily="34" charset="0"/>
              </a:rPr>
              <a:t>per </a:t>
            </a:r>
            <a:r>
              <a:rPr lang="it-IT" sz="4800" dirty="0">
                <a:latin typeface="Arial Narrow" panose="020B0606020202030204" pitchFamily="34" charset="0"/>
              </a:rPr>
              <a:t>rispondere al disorientamento dell’attuale società e alla “tensione </a:t>
            </a:r>
            <a:r>
              <a:rPr lang="it-IT" sz="4800" dirty="0" err="1">
                <a:latin typeface="Arial Narrow" panose="020B0606020202030204" pitchFamily="34" charset="0"/>
              </a:rPr>
              <a:t>autorealizzativa</a:t>
            </a:r>
            <a:r>
              <a:rPr lang="it-IT" sz="4800" dirty="0">
                <a:latin typeface="Arial Narrow" panose="020B0606020202030204" pitchFamily="34" charset="0"/>
              </a:rPr>
              <a:t>”, quella spinta verso la realizzazione personale o professionale.</a:t>
            </a:r>
            <a:endParaRPr lang="it-IT" sz="4800" dirty="0" smtClean="0">
              <a:latin typeface="Arial Narrow" panose="020B0606020202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 METODO DI ORIENTAMENTO VOCAZIONALE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0" y="1412776"/>
            <a:ext cx="901934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1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AUTOSTIMA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70484"/>
            <a:ext cx="8229600" cy="39170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VIVERE CONSAPEVOLMENTE </a:t>
            </a:r>
            <a:r>
              <a:rPr lang="it-IT" sz="3600" dirty="0" smtClean="0">
                <a:latin typeface="Arial Narrow" panose="020B0606020202030204" pitchFamily="34" charset="0"/>
              </a:rPr>
              <a:t>ACCETTAZIONE DI SÈ</a:t>
            </a:r>
          </a:p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SENSO DI RESPONSABILITÀ</a:t>
            </a:r>
            <a:endParaRPr lang="it-IT" sz="36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AUTOAFFERMAZIONE</a:t>
            </a:r>
          </a:p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AVERE UN OBIETTIVO</a:t>
            </a:r>
          </a:p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INTEGRITÀ PERSONALE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AUTOEFFICACIA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70484"/>
            <a:ext cx="8229600" cy="44875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È IL GIUDIZIO CHE ABBIAMO IN MERITO ALLE NOSTRE CAPACITÀ DI ESEGUIRE DETERMINATE ATTIVITÀ</a:t>
            </a:r>
          </a:p>
          <a:p>
            <a:pPr marL="0" indent="0" algn="ctr">
              <a:buNone/>
            </a:pPr>
            <a:endParaRPr lang="it-IT" sz="36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MULTIDIMENSIONALE</a:t>
            </a:r>
          </a:p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CONTESTO-DIPENDENTE</a:t>
            </a:r>
          </a:p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PRESTAZIONALE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POTENZIALITÀ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 smtClean="0">
                <a:latin typeface="Arial Narrow" panose="020B0606020202030204" pitchFamily="34" charset="0"/>
              </a:rPr>
              <a:t>VIRTÙ DELLA </a:t>
            </a:r>
            <a:r>
              <a:rPr lang="it-IT" sz="3600" b="1" dirty="0" smtClean="0">
                <a:latin typeface="Arial Narrow" panose="020B0606020202030204" pitchFamily="34" charset="0"/>
              </a:rPr>
              <a:t>SAGGEZZA</a:t>
            </a:r>
          </a:p>
          <a:p>
            <a:pPr marL="0" indent="0" algn="ctr">
              <a:buNone/>
            </a:pPr>
            <a:endParaRPr lang="it-IT" sz="36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3600" b="1" dirty="0" smtClean="0">
                <a:latin typeface="Arial Narrow" panose="020B0606020202030204" pitchFamily="34" charset="0"/>
              </a:rPr>
              <a:t>Curiosità</a:t>
            </a:r>
          </a:p>
          <a:p>
            <a:pPr marL="0" indent="0" algn="ctr">
              <a:buNone/>
            </a:pPr>
            <a:r>
              <a:rPr lang="it-IT" sz="3600" b="1" dirty="0" smtClean="0">
                <a:latin typeface="Arial Narrow" panose="020B0606020202030204" pitchFamily="34" charset="0"/>
              </a:rPr>
              <a:t>Amore per il sapere</a:t>
            </a:r>
          </a:p>
          <a:p>
            <a:pPr marL="0" indent="0" algn="ctr">
              <a:buNone/>
            </a:pPr>
            <a:r>
              <a:rPr lang="it-IT" sz="3600" b="1" dirty="0" smtClean="0">
                <a:latin typeface="Arial Narrow" panose="020B0606020202030204" pitchFamily="34" charset="0"/>
              </a:rPr>
              <a:t>Apertura mentale</a:t>
            </a:r>
          </a:p>
          <a:p>
            <a:pPr marL="0" indent="0" algn="ctr">
              <a:buNone/>
            </a:pPr>
            <a:r>
              <a:rPr lang="it-IT" sz="3600" b="1" dirty="0" smtClean="0">
                <a:latin typeface="Arial Narrow" panose="020B0606020202030204" pitchFamily="34" charset="0"/>
              </a:rPr>
              <a:t>Creatività</a:t>
            </a:r>
          </a:p>
          <a:p>
            <a:pPr marL="0" indent="0" algn="ctr">
              <a:buNone/>
            </a:pPr>
            <a:r>
              <a:rPr lang="it-IT" sz="3600" b="1" dirty="0" smtClean="0">
                <a:latin typeface="Arial Narrow" panose="020B0606020202030204" pitchFamily="34" charset="0"/>
              </a:rPr>
              <a:t>Lungimiranza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POTENZIALITÀ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4000" dirty="0" smtClean="0">
                <a:latin typeface="Arial Narrow" panose="020B0606020202030204" pitchFamily="34" charset="0"/>
              </a:rPr>
              <a:t>VIRTÙ DEL </a:t>
            </a:r>
            <a:r>
              <a:rPr lang="it-IT" sz="4000" b="1" dirty="0" smtClean="0">
                <a:latin typeface="Arial Narrow" panose="020B0606020202030204" pitchFamily="34" charset="0"/>
              </a:rPr>
              <a:t>CORAGGIO</a:t>
            </a:r>
          </a:p>
          <a:p>
            <a:pPr marL="0" indent="0" algn="ctr">
              <a:buNone/>
            </a:pPr>
            <a:endParaRPr lang="it-IT" sz="40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Audacia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Persistenza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Integrità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Vitalità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white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POTENZIALITÀ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4000" dirty="0" smtClean="0">
                <a:latin typeface="Arial Narrow" panose="020B0606020202030204" pitchFamily="34" charset="0"/>
              </a:rPr>
              <a:t>VIRTÙ DELL’</a:t>
            </a:r>
            <a:r>
              <a:rPr lang="it-IT" sz="4000" b="1" dirty="0" smtClean="0">
                <a:latin typeface="Arial Narrow" panose="020B0606020202030204" pitchFamily="34" charset="0"/>
              </a:rPr>
              <a:t>UMANITÀ</a:t>
            </a:r>
          </a:p>
          <a:p>
            <a:pPr marL="0" lvl="0" indent="0" algn="ctr">
              <a:buNone/>
            </a:pPr>
            <a:endParaRPr lang="it-IT" sz="40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Amore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Gentilezza</a:t>
            </a:r>
          </a:p>
          <a:p>
            <a:pPr marL="0" indent="0" algn="ctr">
              <a:buNone/>
            </a:pPr>
            <a:r>
              <a:rPr lang="it-IT" sz="4000" b="1" dirty="0" smtClean="0">
                <a:latin typeface="Arial Narrow" panose="020B0606020202030204" pitchFamily="34" charset="0"/>
              </a:rPr>
              <a:t>Intelligenza sociale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804248" y="5958000"/>
            <a:ext cx="1346087" cy="90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834425" y="5958000"/>
            <a:ext cx="13460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5678</TotalTime>
  <Words>284</Words>
  <Application>Microsoft Office PowerPoint</Application>
  <PresentationFormat>Presentazione su schermo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FORMAZIONE DOCENTI I.C. FANCIULLI ALLENA-MENTI: LA SCUOLA COME PALESTRA PER IL FUTURO </vt:lpstr>
      <vt:lpstr>IL FUTURO TRA IDENTITÀ E SPERANZA: COME INCORAGGIARE GLI STUDENTI ALLA SCOPERTA DEL PROPRIO PROGETTO DI VITA CON IL METODO DI ORIENTAMENTO VOCAZIONALE</vt:lpstr>
      <vt:lpstr>METODO DI ORIENTAMENTO VOCAZIONALE</vt:lpstr>
      <vt:lpstr>IL METODO DI ORIENTAMENTO VOCAZIONALE</vt:lpstr>
      <vt:lpstr>AUTOSTIMA</vt:lpstr>
      <vt:lpstr>AUTOEFFICACIA</vt:lpstr>
      <vt:lpstr>LE POTENZIALITÀ</vt:lpstr>
      <vt:lpstr>LE POTENZIALITÀ</vt:lpstr>
      <vt:lpstr>LE POTENZIALITÀ</vt:lpstr>
      <vt:lpstr>LE POTENZIALITÀ</vt:lpstr>
      <vt:lpstr>LE POTENZIALITÀ</vt:lpstr>
      <vt:lpstr>LE POTENZIALITÀ</vt:lpstr>
      <vt:lpstr>LE INTELLIGENZE</vt:lpstr>
      <vt:lpstr>I SISTEMI SIMBOLICI</vt:lpstr>
      <vt:lpstr>WORKOUT</vt:lpstr>
      <vt:lpstr>Grazie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susanna biancifiori</dc:creator>
  <cp:lastModifiedBy>susanna biancifiori</cp:lastModifiedBy>
  <cp:revision>77</cp:revision>
  <dcterms:created xsi:type="dcterms:W3CDTF">2016-12-09T11:22:09Z</dcterms:created>
  <dcterms:modified xsi:type="dcterms:W3CDTF">2018-01-17T13:21:11Z</dcterms:modified>
</cp:coreProperties>
</file>